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6858000" cy="9144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1">
          <p15:clr>
            <a:srgbClr val="A4A3A4"/>
          </p15:clr>
        </p15:guide>
        <p15:guide id="2" pos="21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4" autoAdjust="0"/>
    <p:restoredTop sz="94658"/>
  </p:normalViewPr>
  <p:slideViewPr>
    <p:cSldViewPr snapToGrid="0">
      <p:cViewPr varScale="1">
        <p:scale>
          <a:sx n="52" d="100"/>
          <a:sy n="52" d="100"/>
        </p:scale>
        <p:origin x="2706" y="66"/>
      </p:cViewPr>
      <p:guideLst>
        <p:guide orient="horz" pos="1111"/>
        <p:guide pos="2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3D8E07-5E78-4EFC-B73D-660CFF9C5F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 Narrow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25DC16-E6B0-474E-B0BA-9A8F33F3E5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 Narrow" panose="020B0604020202020204" pitchFamily="34" charset="0"/>
              </a:defRPr>
            </a:lvl1pPr>
          </a:lstStyle>
          <a:p>
            <a:pPr>
              <a:defRPr/>
            </a:pPr>
            <a:fld id="{4005EFEF-0CCB-4918-A905-BD18CCF44FC4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42F67-2F82-4520-A3E2-36BF25391D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 Narrow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8B5B3-69F6-4054-BCC1-B8B31BF97A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9BCB50-5DF3-4686-AFB3-D0E70614E3D5}" type="slidenum">
              <a:rPr lang="en-US" altLang="en-US"/>
              <a:pPr/>
              <a:t>‹nr.›</a:t>
            </a:fld>
            <a:endParaRPr lang="en-US" altLang="en-US"/>
          </a:p>
        </p:txBody>
      </p:sp>
      <p:sp>
        <p:nvSpPr>
          <p:cNvPr id="6" name="fr" descr="Classification: Confidential">
            <a:extLst>
              <a:ext uri="{FF2B5EF4-FFF2-40B4-BE49-F238E27FC236}">
                <a16:creationId xmlns:a16="http://schemas.microsoft.com/office/drawing/2014/main" id="{9DDD1560-A52A-42E1-8FF0-A83D6300EF84}"/>
              </a:ext>
            </a:extLst>
          </p:cNvPr>
          <p:cNvSpPr txBox="1"/>
          <p:nvPr/>
        </p:nvSpPr>
        <p:spPr>
          <a:xfrm>
            <a:off x="0" y="9607550"/>
            <a:ext cx="6797675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50">
                <a:solidFill>
                  <a:srgbClr val="000000"/>
                </a:solidFill>
                <a:latin typeface="tahoma"/>
              </a:rPr>
              <a:t>Classification: </a:t>
            </a:r>
            <a:r>
              <a:rPr lang="en-US" sz="850">
                <a:solidFill>
                  <a:srgbClr val="B45F04"/>
                </a:solidFill>
                <a:latin typeface="tahoma"/>
              </a:rPr>
              <a:t>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4266CB-C1CE-4DB4-B43C-841A0C3147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 Narrow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56F46B-662C-4433-A842-3AC8913BE3B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 Narrow" panose="020B0604020202020204" pitchFamily="34" charset="0"/>
              </a:defRPr>
            </a:lvl1pPr>
          </a:lstStyle>
          <a:p>
            <a:pPr>
              <a:defRPr/>
            </a:pPr>
            <a:fld id="{B64C6138-15C9-49C0-9C46-7B50DD8101FA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3D34860-A37B-4B3E-96F2-BA3EC69D0E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772707-3B79-4F5E-AA37-7EDC68297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595CC-70AC-4C9B-ACE1-82F18AC936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 Narrow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0310C-CD40-4AE7-9884-96DC6CC70A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B139ED-D7F4-46F6-92F8-ECCD3C7C337B}" type="slidenum">
              <a:rPr lang="en-US" altLang="en-US"/>
              <a:pPr/>
              <a:t>‹nr.›</a:t>
            </a:fld>
            <a:endParaRPr lang="en-US" altLang="en-US"/>
          </a:p>
        </p:txBody>
      </p:sp>
      <p:sp>
        <p:nvSpPr>
          <p:cNvPr id="8" name="fr" descr="Classification: Confidential">
            <a:extLst>
              <a:ext uri="{FF2B5EF4-FFF2-40B4-BE49-F238E27FC236}">
                <a16:creationId xmlns:a16="http://schemas.microsoft.com/office/drawing/2014/main" id="{6BBCAE3F-5894-4C77-BDA1-02C947303FDC}"/>
              </a:ext>
            </a:extLst>
          </p:cNvPr>
          <p:cNvSpPr txBox="1"/>
          <p:nvPr/>
        </p:nvSpPr>
        <p:spPr>
          <a:xfrm>
            <a:off x="0" y="9607550"/>
            <a:ext cx="6797675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50">
                <a:solidFill>
                  <a:srgbClr val="000000"/>
                </a:solidFill>
                <a:latin typeface="tahoma"/>
              </a:rPr>
              <a:t>Classification: </a:t>
            </a:r>
            <a:r>
              <a:rPr lang="en-US" sz="850">
                <a:solidFill>
                  <a:srgbClr val="B45F04"/>
                </a:solidFill>
                <a:latin typeface="tahoma"/>
              </a:rPr>
              <a:t>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A6A09FBF-5B1C-42E5-8CCD-B0DC1577D6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8C87AA9-169C-47EE-8833-8789DE0C40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B9DAE479-BAFF-45B8-B217-C924936D88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C65517E1-8BA3-48E6-A79A-EA695FEFABBC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9B83B0-3C2A-47E3-A42D-AE20F22259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CDAEF5-8AD1-4B23-986F-E9C67EB0E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5558EC-9CCC-4EC7-9225-DCDB76DE0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8503E9-6347-40C9-B73F-6CB46F8E26D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2272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C37527-622C-4468-8093-58E0F034F9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3F2E6E-EA48-429B-93EA-1B610B4F81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44925E-1E93-44C4-884F-68BF0681EC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4AABA-3437-420F-8BB3-1DA7D404424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0798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A738A0-848D-446A-84BF-D1A5E5493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58EFD7-0A37-4147-AC7D-45E1660F6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82FE7A-3D30-400C-90A1-24615456FC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24F7E-01D0-4368-9578-3F35A35B9EDF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3882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01CB1D-A02B-466E-AD39-C06C31A39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F13836-0EEC-44D2-9673-378671094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2B26E-2626-4131-92D4-0CFAEB6CAE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1C0DE3-5B23-4032-9A7B-334AB0A4084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9429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8A72E6-5E5F-4A32-8604-7831ECE370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A12125-9D2D-437F-BB37-7835112A13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52B931-E784-4921-ADE0-BCE3CEDE2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F1B85-4ACD-4C65-BFF3-20DF78CC523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512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4599C9-07F3-48B3-9A30-D2E7DB3FF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E1F89A-AD9F-43E5-B743-8EBACB526E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345A06-4655-4150-9738-6574F91E25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1173F7-2A5E-456B-8963-257C8C08507C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4370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B1C920-4B59-4C43-91EF-53F540D1F0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C43B1A-5B8B-4380-B606-1C1768C374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D303259-7DFF-40D8-B290-BA5F87E14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B3C27-A77F-4C1C-ADA5-90C443CD9EF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525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00FA57F-2CC6-4410-9365-7BE72FA703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1B884F-2767-4A37-A125-8E646FEAF2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21FBD7-E861-437E-BB18-B96DCBB375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D7148-A88E-4D89-AC50-BE2B8F2CDBCC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8650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E458214-508E-4CF6-ABB8-C5A99CE1EE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87E5B3-9E1C-4D5D-9379-0C3E2AAFC6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BBF5CE-4871-40FA-A604-6B620081E5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A3860-4533-4791-9DAE-36664CF06E4D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997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4CC66B-9D94-455B-B610-294F1D1A7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0D9BED-F4DF-4E03-92F8-CF195B742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211DC-B208-4B98-A6EF-3360770620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E63A8-203A-4FC8-83CA-A5D3977E431E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0542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3ECE44-1120-4322-B69E-1DB158795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A204EB-5FC6-425E-ADC4-14EE31A469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A708E2-9AFF-47C9-9B19-90C1FF74D8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3A4AC-CC0C-4162-8547-F239658F148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826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A3810A3-3A0E-4CE0-8C33-ECF007A39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3EAE75-9F77-4DEE-9ACA-32218BA51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8DD184-F4FF-455C-A7AE-992E480525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14FE49-3795-4F47-B6D2-EBB34E1B7D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0921B29-8614-4EDB-B27E-5F29C346F9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anose="02020603050405020304" pitchFamily="18" charset="0"/>
              </a:defRPr>
            </a:lvl1pPr>
          </a:lstStyle>
          <a:p>
            <a:fld id="{D6489F48-9763-4910-A1AA-5479CAA6072C}" type="slidenum">
              <a:rPr lang="en-US" altLang="nl-NL"/>
              <a:pPr/>
              <a:t>‹nr.›</a:t>
            </a:fld>
            <a:endParaRPr lang="en-US" altLang="nl-NL"/>
          </a:p>
        </p:txBody>
      </p:sp>
      <p:sp>
        <p:nvSpPr>
          <p:cNvPr id="2" name="fr" descr="Classification: Confidential">
            <a:extLst>
              <a:ext uri="{FF2B5EF4-FFF2-40B4-BE49-F238E27FC236}">
                <a16:creationId xmlns:a16="http://schemas.microsoft.com/office/drawing/2014/main" id="{CE7581E1-11FD-4CD7-8208-144180390782}"/>
              </a:ext>
            </a:extLst>
          </p:cNvPr>
          <p:cNvSpPr txBox="1"/>
          <p:nvPr userDrawn="1"/>
        </p:nvSpPr>
        <p:spPr>
          <a:xfrm>
            <a:off x="0" y="8823325"/>
            <a:ext cx="6858000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50">
                <a:solidFill>
                  <a:srgbClr val="000000"/>
                </a:solidFill>
                <a:latin typeface="tahoma"/>
              </a:rPr>
              <a:t>Classification: </a:t>
            </a:r>
            <a:r>
              <a:rPr lang="en-US" sz="850">
                <a:solidFill>
                  <a:srgbClr val="B45F04"/>
                </a:solidFill>
                <a:latin typeface="tahoma"/>
              </a:rPr>
              <a:t>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37">
            <a:extLst>
              <a:ext uri="{FF2B5EF4-FFF2-40B4-BE49-F238E27FC236}">
                <a16:creationId xmlns:a16="http://schemas.microsoft.com/office/drawing/2014/main" id="{D09127CA-DDC5-4C17-9B72-C3D31F1DB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76200"/>
            <a:ext cx="6678613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  <a:defRPr/>
            </a:pPr>
            <a:r>
              <a:rPr 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WEDSTRIJDBANEN</a:t>
            </a:r>
            <a:r>
              <a:rPr lang="en-US" alt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nl-NL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gecombineerde</a:t>
            </a:r>
            <a:r>
              <a:rPr lang="en-US" alt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nl-NL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wedstrijden</a:t>
            </a:r>
            <a:r>
              <a:rPr lang="en-US" alt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 2020 Loosdrecht: KWVL + Vrijbuiter</a:t>
            </a: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DF4431B4-3D43-4EDC-8D54-5763AE660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501650"/>
            <a:ext cx="114935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977">
            <a:extLst>
              <a:ext uri="{FF2B5EF4-FFF2-40B4-BE49-F238E27FC236}">
                <a16:creationId xmlns:a16="http://schemas.microsoft.com/office/drawing/2014/main" id="{86754A8D-5660-49CC-B856-AF53E437A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2898775"/>
            <a:ext cx="3262313" cy="169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Wedstrijden worden gestart op de plas. De coördinaten van de eerste boei A (een gele of rode opblaasboei) kunnen worden aangegeven op het startschip.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Seinvlag “W” wordt gebruikt voor het waarschuwingssein voor alle klassen.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Boeien moeten worden gerond als is aangegeven op de banenkaart.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Na de laatste boei wordt er bij de finishtoren van de organiserende vereniging gefinisht.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8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*)</a:t>
            </a: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8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Indien de wedstrijden door de KWVL worden georganiseerd is de laatste boei vóór de finish altijd boei 2 (SB ronden) en bij de Vrijbuiter altijd boei 3 (BB ronden)</a:t>
            </a:r>
            <a:endParaRPr lang="nl-NL" altLang="nl-NL" sz="8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494">
            <a:extLst>
              <a:ext uri="{FF2B5EF4-FFF2-40B4-BE49-F238E27FC236}">
                <a16:creationId xmlns:a16="http://schemas.microsoft.com/office/drawing/2014/main" id="{0F6D504A-4DD6-4FA8-8CC7-DC79AB09B5D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900113" y="1776413"/>
            <a:ext cx="184785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2054" name="Afbeelding 2">
            <a:extLst>
              <a:ext uri="{FF2B5EF4-FFF2-40B4-BE49-F238E27FC236}">
                <a16:creationId xmlns:a16="http://schemas.microsoft.com/office/drawing/2014/main" id="{C70CD462-6719-4096-80AB-6232DE9BF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75" y="428625"/>
            <a:ext cx="1033463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116">
            <a:extLst>
              <a:ext uri="{FF2B5EF4-FFF2-40B4-BE49-F238E27FC236}">
                <a16:creationId xmlns:a16="http://schemas.microsoft.com/office/drawing/2014/main" id="{3158D28C-5C03-44CC-BA85-EF8838F2A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1376363"/>
            <a:ext cx="3082925" cy="14779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900">
              <a:latin typeface="Arial Narrow" panose="020B0606020202030204" pitchFamily="34" charset="0"/>
            </a:endParaRPr>
          </a:p>
        </p:txBody>
      </p:sp>
      <p:pic>
        <p:nvPicPr>
          <p:cNvPr id="2056" name="Picture 2">
            <a:extLst>
              <a:ext uri="{FF2B5EF4-FFF2-40B4-BE49-F238E27FC236}">
                <a16:creationId xmlns:a16="http://schemas.microsoft.com/office/drawing/2014/main" id="{6124B4FC-80F6-4202-9904-2B200D332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330200"/>
            <a:ext cx="3676651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">
            <a:extLst>
              <a:ext uri="{FF2B5EF4-FFF2-40B4-BE49-F238E27FC236}">
                <a16:creationId xmlns:a16="http://schemas.microsoft.com/office/drawing/2014/main" id="{148C00FE-7AE3-4706-9AE0-7E509659C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4983163"/>
            <a:ext cx="5349875" cy="315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">
            <a:extLst>
              <a:ext uri="{FF2B5EF4-FFF2-40B4-BE49-F238E27FC236}">
                <a16:creationId xmlns:a16="http://schemas.microsoft.com/office/drawing/2014/main" id="{9E9E2E4B-93A9-4002-90AD-915FE1CCE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4983163"/>
            <a:ext cx="5349875" cy="315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 Box 332">
            <a:extLst>
              <a:ext uri="{FF2B5EF4-FFF2-40B4-BE49-F238E27FC236}">
                <a16:creationId xmlns:a16="http://schemas.microsoft.com/office/drawing/2014/main" id="{1DB5433A-8387-47DB-BC56-786A1081A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63" y="8845550"/>
            <a:ext cx="1455737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l-NL" sz="800">
                <a:latin typeface="Arial" panose="020B0604020202020204" pitchFamily="34" charset="0"/>
              </a:rPr>
              <a:t>€ 0,50 / 2020-03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5CA9512F-E680-45F9-AD27-1556BE8D409E}"/>
              </a:ext>
            </a:extLst>
          </p:cNvPr>
          <p:cNvSpPr/>
          <p:nvPr/>
        </p:nvSpPr>
        <p:spPr>
          <a:xfrm>
            <a:off x="3282950" y="1404938"/>
            <a:ext cx="3449638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Start</a:t>
            </a:r>
          </a:p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nummer Starttijd 	Klasse</a:t>
            </a:r>
            <a:endParaRPr lang="nl-NL" sz="7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 	13:00 	Finn	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 	13:05   	Pampus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685800" lvl="1" indent="-228600">
              <a:spcAft>
                <a:spcPts val="0"/>
              </a:spcAft>
              <a:buFontTx/>
              <a:buAutoNum type="arabicPlain" startAt="3"/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13:10	Randmeer, Laser, Splash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	Solo, O-jol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 	13:15 	12-vts jol	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	13:20 	Optimist: 1e start</a:t>
            </a: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2</a:t>
            </a:r>
            <a:r>
              <a:rPr lang="nl-NL" sz="7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</a:t>
            </a: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start Optimist z.s.m. na finish 1</a:t>
            </a:r>
            <a:r>
              <a:rPr lang="nl-NL" sz="7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</a:t>
            </a: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wedstrijd</a:t>
            </a: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Bij 2 wedstrijden per dag is het waarschuwingssein weer zo spoedig mogelijk nadat de laatste deelnemer gefinisht is</a:t>
            </a:r>
            <a:r>
              <a:rPr lang="nl-NL" sz="800" b="1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Voor wanneer zie de wedstrijdbepalingen </a:t>
            </a:r>
          </a:p>
          <a:p>
            <a:pPr lvl="1">
              <a:spcAft>
                <a:spcPts val="0"/>
              </a:spcAft>
              <a:defRPr/>
            </a:pP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5C30BAC-4978-4E11-A8EF-4512FFCBC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474663"/>
            <a:ext cx="3422650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8C2528F7-5062-490A-81BD-979FE2633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8" y="0"/>
            <a:ext cx="6456362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  <a:defRPr/>
            </a:pPr>
            <a:r>
              <a:rPr 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WEDSTRIJDBANEN</a:t>
            </a:r>
            <a:r>
              <a:rPr lang="en-US" alt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 gecombineerde wedstrijden </a:t>
            </a:r>
            <a:r>
              <a:rPr 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2020</a:t>
            </a:r>
            <a:r>
              <a:rPr lang="en-US" alt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050" dirty="0">
                <a:latin typeface="Verdana" panose="020B0604030504040204" pitchFamily="34" charset="0"/>
                <a:ea typeface="Verdana" panose="020B0604030504040204" pitchFamily="34" charset="0"/>
              </a:rPr>
              <a:t>W.S.V. "HET WITTE HUIS"</a:t>
            </a:r>
          </a:p>
        </p:txBody>
      </p:sp>
      <p:pic>
        <p:nvPicPr>
          <p:cNvPr id="3076" name="Afbeelding 3" descr="Afbeelding met object&#10;&#10;Automatisch gegenereerde beschrijving">
            <a:extLst>
              <a:ext uri="{FF2B5EF4-FFF2-40B4-BE49-F238E27FC236}">
                <a16:creationId xmlns:a16="http://schemas.microsoft.com/office/drawing/2014/main" id="{2799BEFC-A851-4C87-B9BE-A652F543B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661"/>
          <a:stretch>
            <a:fillRect/>
          </a:stretch>
        </p:blipFill>
        <p:spPr bwMode="auto">
          <a:xfrm>
            <a:off x="5116513" y="433388"/>
            <a:ext cx="1069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hthoek 5">
            <a:extLst>
              <a:ext uri="{FF2B5EF4-FFF2-40B4-BE49-F238E27FC236}">
                <a16:creationId xmlns:a16="http://schemas.microsoft.com/office/drawing/2014/main" id="{CCBFC287-5049-40E6-A447-8A2A433E1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2786063"/>
            <a:ext cx="322738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Wedstrijden worden gestart op de plas. De coördinaten van de locatie van het startschip staan tussen haakjes.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Seinvlag “W” wordt gebruikt voor het waarschuwingssein voor alle klassen.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Boeien moeten worden gerond als is aangegeven op de banenkaart.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 de </a:t>
            </a: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laatste</a:t>
            </a:r>
            <a:r>
              <a:rPr lang="en-US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boei</a:t>
            </a:r>
            <a:r>
              <a:rPr lang="en-US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wordt </a:t>
            </a: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er</a:t>
            </a:r>
            <a:r>
              <a:rPr lang="en-US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bij</a:t>
            </a:r>
            <a:r>
              <a:rPr lang="en-US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 finishtoren van Het Witte Huis </a:t>
            </a:r>
            <a:r>
              <a:rPr lang="nl-NL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gefinisht</a:t>
            </a:r>
            <a:r>
              <a:rPr lang="en-US" altLang="nl-NL" sz="8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8" name="Text Box 332">
            <a:extLst>
              <a:ext uri="{FF2B5EF4-FFF2-40B4-BE49-F238E27FC236}">
                <a16:creationId xmlns:a16="http://schemas.microsoft.com/office/drawing/2014/main" id="{52C88143-65D7-485A-9395-8261FA117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263" y="8883650"/>
            <a:ext cx="1455737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l-NL" sz="800">
                <a:latin typeface="Arial" panose="020B0604020202020204" pitchFamily="34" charset="0"/>
              </a:rPr>
              <a:t>€ 0,50 / 2020-03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8959A208-A3AE-4473-B29A-346F593AF61D}"/>
              </a:ext>
            </a:extLst>
          </p:cNvPr>
          <p:cNvSpPr/>
          <p:nvPr/>
        </p:nvSpPr>
        <p:spPr>
          <a:xfrm>
            <a:off x="66675" y="4186238"/>
            <a:ext cx="3362325" cy="4278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      n 	st (6F) -Ab-20s-5s-17b- 6s-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10b-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fin.         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     n	st (6F) -Ab-20s-5s-11b-6s-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10b-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fin. 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     n 	st (6F) -Ab-19s-5s-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10b-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fin. 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sz="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      nnw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(6E) Ab-17s-5b-21s-12s-fin.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BV     nnw  st (6E) Ab-17s-5b-18-s-12s-fin.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BX     nnw  st (6E) Ab-18s-12s-fin.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sz="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      nw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(6G) Ab-11s-5b-17s-12b-21s-13s-fin. 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CV     nw    st (6G) Ab-11s-5b-21s-13s-fin.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CX     nw    st (6G) Ab-11s-5b-17s-13s-fin.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defRPr/>
            </a:pPr>
            <a:r>
              <a:rPr lang="en-US" sz="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      wnw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(6G) As-9b-6s-8b-4b-11s-12s-fin.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    wnw 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(6G) As-9b-6s-8b-4b-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10b-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DX    wnw    st (6G) As-9b-6s-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10b-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sz="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      w    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(6H) As-9s-12s-8b-5b-9s-fin.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    w    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(6H) As-10b-12s-7b-5b-9s-fin.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   w    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(6H) As-10b-12s-9s-fin.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sz="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     wzw     st (5I) As-8b-13s-3b-6b-9s-fin.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   wzw    st (5I) As-7b-13s-6b-12b-9s-fin.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FX   wzw    st (5I) As-3b-4b-9s-fin.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sz="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 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	st (3G) As-6b-13b-17s-20s-16b-19s-7s-9s-fin.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 	st (3G) As-6b-13b-17s-20s-16b-18s-10s-9s-fin.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GX   zw	st (3G) As-6b-13b-3s-10b-9s-fin. 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    zzw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st (4C) Ab-6s-19b-16s-18s-2s-11b-9s-fin.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HV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zzw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(4C) Ab-6s-19b-16s-18s-4s-11b-9s-fin. </a:t>
            </a:r>
            <a:endParaRPr lang="nl-NL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indent="-630555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HX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zzw 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(4C) Ab-6s-19b-4s-11b-10s-9s-fin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l-NL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Rechthoek 2">
            <a:extLst>
              <a:ext uri="{FF2B5EF4-FFF2-40B4-BE49-F238E27FC236}">
                <a16:creationId xmlns:a16="http://schemas.microsoft.com/office/drawing/2014/main" id="{5C5D5F71-004D-4FD8-9852-631319413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4160838"/>
            <a:ext cx="3429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>
              <a:spcBef>
                <a:spcPct val="20000"/>
              </a:spcBef>
              <a:buChar char="•"/>
              <a:tabLst>
                <a:tab pos="539750" algn="l"/>
                <a:tab pos="900113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39750" algn="l"/>
                <a:tab pos="900113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39750" algn="l"/>
                <a:tab pos="90011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39750" algn="l"/>
                <a:tab pos="9001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39750" algn="l"/>
                <a:tab pos="9001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  <a:tab pos="9001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  <a:tab pos="9001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  <a:tab pos="9001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  <a:tab pos="9001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K	z	st (4D) As-5b-19b-16s-21b-1s-10b-3s-9s-fin.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KV	z	st (4D) As-5b-18b-16s-17b-4s-10b-3s-9s-fin.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KX	z	st (4D) As-5b-13b-4s-10b-8s-9s-fin.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8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L	zzo	st (4C) As-12b-21b-5s-17b-8s-9s-fin.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LV	zzo	st (4C) As-12b-21b-2s-9s 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LX	zzo	st (4C) As-12b-17b-2s-9s-fin.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8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M	zo	st (4C) As-12b-17s-14b-21b-6s-10b-7s-9s-fin.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MV	zo	st (4C) As-12b-17s-14b-21b-7s-9s-fin.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MX	zo	st (4C) As-13b-21b-7s-9s-fin. 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8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N	ozo	st (4B)Ab-5s-10s-12b-16s-13b-17s-14b-18b-6s-9s-fin.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NV	ozo	st (4B) Ab-5s-10s-12b-16s-13b-17b-6s-9s-fin.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NX	ozo	st (4B) Ab-5s-10s-11s-6s-9s-fin.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O	o	st (6B) Ab-12s-9b-5s-8s-13b-fin.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OV	o	st (6B) Ab-12s-9b-6s-8s-11b-fin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OX	o	st (6B) Ab-5s-8s-13b-fin.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8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P	ono	st (5B) As-13b-8b-12s-3s-11b-fin.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PV	ono	st (5B) As-13b-8b-12s-7s-11b-fin.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PX	ono	st (5B) As-13b-10b-12s-6s-11b-fin.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8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R         no	st (6E) Ab-13s-6s-19b-7s-18b-8s-9s-fin.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RV	no	st (6E) Ab-13s-6s-19b-7s-9s-fin. 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RX	no	st (6E) Ab-13s-4s-11b-7s-9s-fin.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8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S	nno	st (6F) Ab-13s-5s-19b-6s-18b-4s-10b-fin.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SV	nno	st (6F) Ab-13s-5s-18b-4s-11b-7s-10b-fin.</a:t>
            </a:r>
            <a:endParaRPr lang="nl-NL" altLang="nl-NL" sz="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l-NL" sz="900" b="1">
                <a:latin typeface="Arial" panose="020B0604020202020204" pitchFamily="34" charset="0"/>
                <a:cs typeface="Times New Roman" panose="02020603050405020304" pitchFamily="18" charset="0"/>
              </a:rPr>
              <a:t>SX	nno	st (6F) Ab-13s-5s-18b-4s-10b-fin</a:t>
            </a:r>
            <a:r>
              <a:rPr lang="en-US" altLang="nl-NL" sz="9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nl-NL" altLang="nl-NL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6F1CCD6B-93DA-4A83-8DD3-67508CD723A7}"/>
              </a:ext>
            </a:extLst>
          </p:cNvPr>
          <p:cNvSpPr/>
          <p:nvPr/>
        </p:nvSpPr>
        <p:spPr>
          <a:xfrm>
            <a:off x="3205163" y="1277938"/>
            <a:ext cx="3449637" cy="16160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Start</a:t>
            </a:r>
          </a:p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nummer Starttijd 	Klasse</a:t>
            </a:r>
            <a:endParaRPr lang="nl-NL" sz="7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 	13:00 	Finn	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449580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 	13:05   	Pampus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685800" lvl="1" indent="-228600">
              <a:spcAft>
                <a:spcPts val="0"/>
              </a:spcAft>
              <a:buFontTx/>
              <a:buAutoNum type="arabicPlain" startAt="3"/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13:10	Randmeer, Laser, Splash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	Solo, O-jol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 	13:15 	12-vts jol	</a:t>
            </a: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	13:20 	Optimist: 1e start</a:t>
            </a: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2</a:t>
            </a:r>
            <a:r>
              <a:rPr lang="nl-NL" sz="7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</a:t>
            </a: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start Optimist z.s.m. na finish 1</a:t>
            </a:r>
            <a:r>
              <a:rPr lang="nl-NL" sz="7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</a:t>
            </a: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wedstrijd</a:t>
            </a:r>
          </a:p>
          <a:p>
            <a:pPr lvl="1">
              <a:spcAft>
                <a:spcPts val="0"/>
              </a:spcAft>
              <a:defRPr/>
            </a:pP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Bij 2 wedstrijden per dag is het waarschuwingssein weer zo spoedig mogelijk nadat de laatste deelnemer gefinisht is</a:t>
            </a:r>
            <a:r>
              <a:rPr lang="nl-NL" sz="800" b="1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nl-NL" sz="700" b="1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Voor wanneer zie de wedstrijdbepalingen </a:t>
            </a:r>
          </a:p>
          <a:p>
            <a:pPr lvl="1">
              <a:spcAft>
                <a:spcPts val="0"/>
              </a:spcAft>
              <a:defRPr/>
            </a:pP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  <a:defRPr/>
            </a:pPr>
            <a:endParaRPr lang="nl-NL" sz="7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2" name="Rechthoek 4">
            <a:extLst>
              <a:ext uri="{FF2B5EF4-FFF2-40B4-BE49-F238E27FC236}">
                <a16:creationId xmlns:a16="http://schemas.microsoft.com/office/drawing/2014/main" id="{C33C1061-A506-4B15-B88F-7FB731A1B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1277938"/>
            <a:ext cx="2971800" cy="14255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90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3475</TotalTime>
  <Words>823</Words>
  <Application>Microsoft Office PowerPoint</Application>
  <PresentationFormat>Diavoorstelling (4:3)</PresentationFormat>
  <Paragraphs>96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tahoma</vt:lpstr>
      <vt:lpstr>Times</vt:lpstr>
      <vt:lpstr>Times New Roman</vt:lpstr>
      <vt:lpstr>Verdana</vt:lpstr>
      <vt:lpstr>Blank Presentation</vt:lpstr>
      <vt:lpstr>PowerPoint-presentatie</vt:lpstr>
      <vt:lpstr>PowerPoint-presentatie</vt:lpstr>
    </vt:vector>
  </TitlesOfParts>
  <Company>閬]櫤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 Schiet</dc:creator>
  <cp:lastModifiedBy>thea goedhart</cp:lastModifiedBy>
  <cp:revision>131</cp:revision>
  <cp:lastPrinted>2020-03-16T23:14:16Z</cp:lastPrinted>
  <dcterms:created xsi:type="dcterms:W3CDTF">2008-04-01T22:11:03Z</dcterms:created>
  <dcterms:modified xsi:type="dcterms:W3CDTF">2020-03-23T14:28:01Z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b4c73de1-3678-4500-955d-74db72380aef</vt:lpwstr>
  </property>
  <property fmtid="{D5CDD505-2E9C-101B-9397-08002B2CF9AE}" pid="3" name="Classification">
    <vt:lpwstr>t_class_3</vt:lpwstr>
  </property>
</Properties>
</file>